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8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9.png" ContentType="image/png"/>
  <Override PartName="/ppt/media/image44.png" ContentType="image/png"/>
  <Override PartName="/ppt/media/image20.jpeg" ContentType="image/jpeg"/>
  <Override PartName="/ppt/media/image21.jpeg" ContentType="image/jpe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5.png" ContentType="image/png"/>
  <Override PartName="/ppt/media/image46.png" ContentType="image/png"/>
  <Override PartName="/ppt/media/image47.png" ContentType="image/pn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1760" y="176868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1760" y="176868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504000" y="302760"/>
            <a:ext cx="9071640" cy="584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1" name="" descr=""/>
          <p:cNvPicPr/>
          <p:nvPr/>
        </p:nvPicPr>
        <p:blipFill>
          <a:blip r:embed="rId2"/>
          <a:stretch/>
        </p:blipFill>
        <p:spPr>
          <a:xfrm>
            <a:off x="2291760" y="176868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3"/>
          <a:stretch/>
        </p:blipFill>
        <p:spPr>
          <a:xfrm>
            <a:off x="2291760" y="176868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504000" y="302760"/>
            <a:ext cx="9071640" cy="584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2291760" y="176868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3"/>
          <a:stretch/>
        </p:blipFill>
        <p:spPr>
          <a:xfrm>
            <a:off x="2291760" y="176868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2760"/>
            <a:ext cx="9071640" cy="584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0" rIns="0" tIns="0" bIns="0" anchor="ctr"/>
          <a:p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  <a:endParaRPr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89EC5CD8-7BEB-4DA7-B114-A6A489C36722}" type="slidenum"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&lt;numéro&gt;</a:t>
            </a:fld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5" descr=""/>
          <p:cNvPicPr/>
          <p:nvPr/>
        </p:nvPicPr>
        <p:blipFill>
          <a:blip r:embed="rId2"/>
          <a:stretch/>
        </p:blipFill>
        <p:spPr>
          <a:xfrm>
            <a:off x="39240" y="5614560"/>
            <a:ext cx="10079640" cy="197460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6929280" y="6954480"/>
            <a:ext cx="3085200" cy="642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Impact"/>
                <a:ea typeface="ＭＳ Ｐゴシック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Impact"/>
                <a:ea typeface="ＭＳ Ｐゴシック"/>
              </a:rPr>
              <a:t>À vélo, simplifiez-vous la ville !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Image 7" descr=""/>
          <p:cNvPicPr/>
          <p:nvPr/>
        </p:nvPicPr>
        <p:blipFill>
          <a:blip r:embed="rId3"/>
          <a:stretch/>
        </p:blipFill>
        <p:spPr>
          <a:xfrm>
            <a:off x="157320" y="6676920"/>
            <a:ext cx="634680" cy="882360"/>
          </a:xfrm>
          <a:prstGeom prst="rect">
            <a:avLst/>
          </a:prstGeom>
          <a:ln>
            <a:noFill/>
          </a:ln>
        </p:spPr>
      </p:pic>
      <p:sp>
        <p:nvSpPr>
          <p:cNvPr id="42" name="CustomShape 2"/>
          <p:cNvSpPr/>
          <p:nvPr/>
        </p:nvSpPr>
        <p:spPr>
          <a:xfrm>
            <a:off x="4563720" y="7058160"/>
            <a:ext cx="2222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droitauvelo.org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formatModifiez le style du titre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4" name="Image 25" descr=""/>
          <p:cNvPicPr/>
          <p:nvPr/>
        </p:nvPicPr>
        <p:blipFill>
          <a:blip r:embed="rId4"/>
          <a:stretch/>
        </p:blipFill>
        <p:spPr>
          <a:xfrm>
            <a:off x="39240" y="5614560"/>
            <a:ext cx="10079640" cy="1974600"/>
          </a:xfrm>
          <a:prstGeom prst="rect">
            <a:avLst/>
          </a:prstGeom>
          <a:ln>
            <a:noFill/>
          </a:ln>
        </p:spPr>
      </p:pic>
      <p:sp>
        <p:nvSpPr>
          <p:cNvPr id="45" name="CustomShape 4"/>
          <p:cNvSpPr/>
          <p:nvPr/>
        </p:nvSpPr>
        <p:spPr>
          <a:xfrm>
            <a:off x="6929280" y="6954480"/>
            <a:ext cx="3085200" cy="642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Impact"/>
                <a:ea typeface="ＭＳ Ｐゴシック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Impact"/>
                <a:ea typeface="ＭＳ Ｐゴシック"/>
              </a:rPr>
              <a:t>À vélo, simplifiez-vous la ville !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" name="Image 27" descr=""/>
          <p:cNvPicPr/>
          <p:nvPr/>
        </p:nvPicPr>
        <p:blipFill>
          <a:blip r:embed="rId5"/>
          <a:stretch/>
        </p:blipFill>
        <p:spPr>
          <a:xfrm>
            <a:off x="157320" y="6676920"/>
            <a:ext cx="634680" cy="882360"/>
          </a:xfrm>
          <a:prstGeom prst="rect">
            <a:avLst/>
          </a:prstGeom>
          <a:ln>
            <a:noFill/>
          </a:ln>
        </p:spPr>
      </p:pic>
      <p:sp>
        <p:nvSpPr>
          <p:cNvPr id="47" name="CustomShape 5"/>
          <p:cNvSpPr/>
          <p:nvPr/>
        </p:nvSpPr>
        <p:spPr>
          <a:xfrm>
            <a:off x="4563720" y="7058160"/>
            <a:ext cx="2222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droitauvelo.org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 lang="fr-FR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  <a:endParaRPr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 5" descr=""/>
          <p:cNvPicPr/>
          <p:nvPr/>
        </p:nvPicPr>
        <p:blipFill>
          <a:blip r:embed="rId2"/>
          <a:stretch/>
        </p:blipFill>
        <p:spPr>
          <a:xfrm>
            <a:off x="39240" y="5614560"/>
            <a:ext cx="10079640" cy="19746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6929280" y="6954480"/>
            <a:ext cx="3085200" cy="642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Impact"/>
                <a:ea typeface="ＭＳ Ｐゴシック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Impact"/>
                <a:ea typeface="ＭＳ Ｐゴシック"/>
              </a:rPr>
              <a:t>À vélo, simplifiez-vous la ville !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Image 7" descr=""/>
          <p:cNvPicPr/>
          <p:nvPr/>
        </p:nvPicPr>
        <p:blipFill>
          <a:blip r:embed="rId3"/>
          <a:stretch/>
        </p:blipFill>
        <p:spPr>
          <a:xfrm>
            <a:off x="157320" y="6676920"/>
            <a:ext cx="634680" cy="882360"/>
          </a:xfrm>
          <a:prstGeom prst="rect">
            <a:avLst/>
          </a:prstGeom>
          <a:ln>
            <a:noFill/>
          </a:ln>
        </p:spPr>
      </p:pic>
      <p:sp>
        <p:nvSpPr>
          <p:cNvPr id="86" name="CustomShape 2"/>
          <p:cNvSpPr/>
          <p:nvPr/>
        </p:nvSpPr>
        <p:spPr>
          <a:xfrm>
            <a:off x="4563720" y="7058160"/>
            <a:ext cx="2222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droitauvelo.org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formatModifiez le style du titre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8" name="Image 25" descr=""/>
          <p:cNvPicPr/>
          <p:nvPr/>
        </p:nvPicPr>
        <p:blipFill>
          <a:blip r:embed="rId4"/>
          <a:stretch/>
        </p:blipFill>
        <p:spPr>
          <a:xfrm>
            <a:off x="39240" y="5614560"/>
            <a:ext cx="10079640" cy="1974600"/>
          </a:xfrm>
          <a:prstGeom prst="rect">
            <a:avLst/>
          </a:prstGeom>
          <a:ln>
            <a:noFill/>
          </a:ln>
        </p:spPr>
      </p:pic>
      <p:sp>
        <p:nvSpPr>
          <p:cNvPr id="89" name="CustomShape 4"/>
          <p:cNvSpPr/>
          <p:nvPr/>
        </p:nvSpPr>
        <p:spPr>
          <a:xfrm>
            <a:off x="6929280" y="6954480"/>
            <a:ext cx="3085200" cy="642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Impact"/>
                <a:ea typeface="ＭＳ Ｐゴシック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Impact"/>
                <a:ea typeface="ＭＳ Ｐゴシック"/>
              </a:rPr>
              <a:t>À vélo, simplifiez-vous la ville !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" name="Image 27" descr=""/>
          <p:cNvPicPr/>
          <p:nvPr/>
        </p:nvPicPr>
        <p:blipFill>
          <a:blip r:embed="rId5"/>
          <a:stretch/>
        </p:blipFill>
        <p:spPr>
          <a:xfrm>
            <a:off x="157320" y="6676920"/>
            <a:ext cx="634680" cy="882360"/>
          </a:xfrm>
          <a:prstGeom prst="rect">
            <a:avLst/>
          </a:prstGeom>
          <a:ln>
            <a:noFill/>
          </a:ln>
        </p:spPr>
      </p:pic>
      <p:sp>
        <p:nvSpPr>
          <p:cNvPr id="91" name="CustomShape 5"/>
          <p:cNvSpPr/>
          <p:nvPr/>
        </p:nvSpPr>
        <p:spPr>
          <a:xfrm>
            <a:off x="4563720" y="7058160"/>
            <a:ext cx="2222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droitauvelo.org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 lang="fr-FR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  <a:endParaRPr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fietssnelwegen.be/fietssnelwegen" TargetMode="External"/><Relationship Id="rId2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www.nederlandfietsland.nl/fietsroutes/" TargetMode="External"/><Relationship Id="rId2" Type="http://schemas.openxmlformats.org/officeDocument/2006/relationships/hyperlink" Target="https://fr.routeplanner.fietsersbond.nl/" TargetMode="External"/><Relationship Id="rId3" Type="http://schemas.openxmlformats.org/officeDocument/2006/relationships/slideLayout" Target="../slideLayouts/slideLayout2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2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2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2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velotour.fr/valenciennes-parcours/" TargetMode="External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2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faitesduvelo-nantes.fr/parcours-de-la-fete-du-velo-2017/" TargetMode="External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www.velo-territoires.org/schemas-itineraires/schema-europeen-eurovelo/" TargetMode="External"/><Relationship Id="rId2" Type="http://schemas.openxmlformats.org/officeDocument/2006/relationships/hyperlink" Target="https://sig.af3v.org/index.php/view/map/?repository=rep1&amp;project=veloroutes" TargetMode="External"/><Relationship Id="rId3" Type="http://schemas.openxmlformats.org/officeDocument/2006/relationships/hyperlink" Target="https://evasion.lenord.fr/pages/les-reseaux-points-noeuds-velo" TargetMode="External"/><Relationship Id="rId4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Cartographier vos itinéraires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504000" y="176868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Aménagements et itinéraires cyclables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Cartothèque : liste des différents réseaux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une trace GPX et l’exporter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 projet Umap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Exemple de carte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Cartothèque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504000" y="119268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Belgique Flamande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Réseau de véloroute et voie verte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https://www.vlaanderenmetdefiets.be/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Réseau d'itinéraires utilitaires locaux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1"/>
              </a:rPr>
              <a:t>https://fietssnelwegen.be/fietssnelwegen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Réseau Point Nœud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https://www.fietsroute.org/cycle-node-planner.html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Cartothèque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504000" y="119268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Belgique Wallonne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Réseau de véloroute et voie verte : RAVEL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https://ravel.wallonie.be/home/carte-interactive.html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Réseau Point Nœud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https://www.fietsroute.org/cycle-node-planner.html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Cartothèque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504000" y="130068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Pays-Bas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Réseau de véloroute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1"/>
              </a:rPr>
              <a:t>https://www.nederlandfietsland.nl/fietsroutes/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https://fr.routeplanner.fietsersbond.nl/</a:t>
            </a: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#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Réseau Points Noeuds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https://www.fietsroute.org/cycle-node-planner.html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0" y="1980000"/>
            <a:ext cx="10079640" cy="5577840"/>
          </a:xfrm>
          <a:prstGeom prst="rect">
            <a:avLst/>
          </a:prstGeom>
          <a:ln>
            <a:noFill/>
          </a:ln>
        </p:spPr>
      </p:pic>
      <p:sp>
        <p:nvSpPr>
          <p:cNvPr id="170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une trace gpx - geojson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http://brouter.de/brouter-web/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2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3" name="CustomShape 4"/>
          <p:cNvSpPr/>
          <p:nvPr/>
        </p:nvSpPr>
        <p:spPr>
          <a:xfrm>
            <a:off x="648000" y="4392000"/>
            <a:ext cx="482400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TextShape 5"/>
          <p:cNvSpPr txBox="1"/>
          <p:nvPr/>
        </p:nvSpPr>
        <p:spPr>
          <a:xfrm>
            <a:off x="288360" y="4320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Possible de retravailler l’itinéraire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5" name="CustomShape 6"/>
          <p:cNvSpPr/>
          <p:nvPr/>
        </p:nvSpPr>
        <p:spPr>
          <a:xfrm>
            <a:off x="4896000" y="4680000"/>
            <a:ext cx="504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7"/>
          <p:cNvSpPr/>
          <p:nvPr/>
        </p:nvSpPr>
        <p:spPr>
          <a:xfrm>
            <a:off x="9864000" y="2232000"/>
            <a:ext cx="216000" cy="936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8"/>
          <p:cNvSpPr/>
          <p:nvPr/>
        </p:nvSpPr>
        <p:spPr>
          <a:xfrm>
            <a:off x="9648000" y="7200000"/>
            <a:ext cx="432000" cy="360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9"/>
          <p:cNvSpPr/>
          <p:nvPr/>
        </p:nvSpPr>
        <p:spPr>
          <a:xfrm>
            <a:off x="7632000" y="6840000"/>
            <a:ext cx="244764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TextShape 10"/>
          <p:cNvSpPr txBox="1"/>
          <p:nvPr/>
        </p:nvSpPr>
        <p:spPr>
          <a:xfrm>
            <a:off x="7200000" y="677124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Profil altimétrique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0" name="CustomShape 11"/>
          <p:cNvSpPr/>
          <p:nvPr/>
        </p:nvSpPr>
        <p:spPr>
          <a:xfrm>
            <a:off x="6192000" y="2448000"/>
            <a:ext cx="352800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TextShape 12"/>
          <p:cNvSpPr txBox="1"/>
          <p:nvPr/>
        </p:nvSpPr>
        <p:spPr>
          <a:xfrm>
            <a:off x="5832000" y="237924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Statistique et fond de carte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2" name="CustomShape 13"/>
          <p:cNvSpPr/>
          <p:nvPr/>
        </p:nvSpPr>
        <p:spPr>
          <a:xfrm>
            <a:off x="3960000" y="4752000"/>
            <a:ext cx="504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une trace gpx - geojson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http://brouter.de/brouter-web/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72000" y="1944000"/>
            <a:ext cx="10079640" cy="5603400"/>
          </a:xfrm>
          <a:prstGeom prst="rect">
            <a:avLst/>
          </a:prstGeom>
          <a:ln>
            <a:noFill/>
          </a:ln>
        </p:spPr>
      </p:pic>
      <p:sp>
        <p:nvSpPr>
          <p:cNvPr id="187" name="CustomShape 4"/>
          <p:cNvSpPr/>
          <p:nvPr/>
        </p:nvSpPr>
        <p:spPr>
          <a:xfrm>
            <a:off x="1368000" y="1944000"/>
            <a:ext cx="720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5"/>
          <p:cNvSpPr/>
          <p:nvPr/>
        </p:nvSpPr>
        <p:spPr>
          <a:xfrm>
            <a:off x="4104000" y="2448000"/>
            <a:ext cx="1296000" cy="1080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6"/>
          <p:cNvSpPr/>
          <p:nvPr/>
        </p:nvSpPr>
        <p:spPr>
          <a:xfrm>
            <a:off x="5400000" y="3420000"/>
            <a:ext cx="1152000" cy="648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7"/>
          <p:cNvSpPr/>
          <p:nvPr/>
        </p:nvSpPr>
        <p:spPr>
          <a:xfrm>
            <a:off x="504000" y="4467240"/>
            <a:ext cx="8712000" cy="50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8"/>
          <p:cNvSpPr/>
          <p:nvPr/>
        </p:nvSpPr>
        <p:spPr>
          <a:xfrm>
            <a:off x="504000" y="5112000"/>
            <a:ext cx="4968000" cy="50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TextShape 9"/>
          <p:cNvSpPr txBox="1"/>
          <p:nvPr/>
        </p:nvSpPr>
        <p:spPr>
          <a:xfrm>
            <a:off x="72000" y="4467240"/>
            <a:ext cx="10079640" cy="258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Exporter et enregistrer le fichier en .geojson pour Umap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 .gpx pour suivre un itinéraire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36360" y="2016000"/>
            <a:ext cx="10079640" cy="4537800"/>
          </a:xfrm>
          <a:prstGeom prst="rect">
            <a:avLst/>
          </a:prstGeom>
          <a:ln>
            <a:noFill/>
          </a:ln>
        </p:spPr>
      </p:pic>
      <p:sp>
        <p:nvSpPr>
          <p:cNvPr id="194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une carte Umap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http://umap.openstreetmap.fr/fr/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6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7" name="CustomShape 4"/>
          <p:cNvSpPr/>
          <p:nvPr/>
        </p:nvSpPr>
        <p:spPr>
          <a:xfrm>
            <a:off x="3096000" y="2160000"/>
            <a:ext cx="1944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TextShape 5"/>
          <p:cNvSpPr txBox="1"/>
          <p:nvPr/>
        </p:nvSpPr>
        <p:spPr>
          <a:xfrm>
            <a:off x="2016000" y="252324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 compte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36360" y="2016000"/>
            <a:ext cx="10079640" cy="4537800"/>
          </a:xfrm>
          <a:prstGeom prst="rect">
            <a:avLst/>
          </a:prstGeom>
          <a:ln>
            <a:noFill/>
          </a:ln>
        </p:spPr>
      </p:pic>
      <p:sp>
        <p:nvSpPr>
          <p:cNvPr id="200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une carte Umap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http://umap.openstreetmap.fr/fr/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2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3096000" y="2160000"/>
            <a:ext cx="1944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TextShape 5"/>
          <p:cNvSpPr txBox="1"/>
          <p:nvPr/>
        </p:nvSpPr>
        <p:spPr>
          <a:xfrm>
            <a:off x="2016000" y="252324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 compte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6695640" y="1991880"/>
            <a:ext cx="3276360" cy="2400120"/>
          </a:xfrm>
          <a:prstGeom prst="rect">
            <a:avLst/>
          </a:prstGeom>
          <a:ln>
            <a:noFill/>
          </a:ln>
        </p:spPr>
      </p:pic>
      <p:sp>
        <p:nvSpPr>
          <p:cNvPr id="206" name="CustomShape 6"/>
          <p:cNvSpPr/>
          <p:nvPr/>
        </p:nvSpPr>
        <p:spPr>
          <a:xfrm>
            <a:off x="6336000" y="3240000"/>
            <a:ext cx="1584000" cy="1080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7"/>
          <p:cNvSpPr/>
          <p:nvPr/>
        </p:nvSpPr>
        <p:spPr>
          <a:xfrm>
            <a:off x="8388000" y="2304000"/>
            <a:ext cx="1584000" cy="1080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TextShape 8"/>
          <p:cNvSpPr txBox="1"/>
          <p:nvPr/>
        </p:nvSpPr>
        <p:spPr>
          <a:xfrm>
            <a:off x="2016360" y="25236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 compte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9" name="TextShape 9"/>
          <p:cNvSpPr txBox="1"/>
          <p:nvPr/>
        </p:nvSpPr>
        <p:spPr>
          <a:xfrm>
            <a:off x="1800360" y="5076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Déja un compte Twitter - Openstreetmap ?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Sinon en créer un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186480" y="2304000"/>
            <a:ext cx="3053520" cy="3201480"/>
          </a:xfrm>
          <a:prstGeom prst="rect">
            <a:avLst/>
          </a:prstGeom>
          <a:ln>
            <a:noFill/>
          </a:ln>
        </p:spPr>
      </p:pic>
      <p:sp>
        <p:nvSpPr>
          <p:cNvPr id="211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une carte Umap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http://umap.openstreetmap.fr/fr/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2016000" y="2952000"/>
            <a:ext cx="1152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5" name="" descr=""/>
          <p:cNvPicPr/>
          <p:nvPr/>
        </p:nvPicPr>
        <p:blipFill>
          <a:blip r:embed="rId2"/>
          <a:stretch/>
        </p:blipFill>
        <p:spPr>
          <a:xfrm>
            <a:off x="3293640" y="2268000"/>
            <a:ext cx="2682360" cy="4809960"/>
          </a:xfrm>
          <a:prstGeom prst="rect">
            <a:avLst/>
          </a:prstGeom>
          <a:ln>
            <a:noFill/>
          </a:ln>
        </p:spPr>
      </p:pic>
      <p:pic>
        <p:nvPicPr>
          <p:cNvPr id="216" name="" descr=""/>
          <p:cNvPicPr/>
          <p:nvPr/>
        </p:nvPicPr>
        <p:blipFill>
          <a:blip r:embed="rId3"/>
          <a:stretch/>
        </p:blipFill>
        <p:spPr>
          <a:xfrm>
            <a:off x="6050880" y="2232000"/>
            <a:ext cx="3885120" cy="1800000"/>
          </a:xfrm>
          <a:prstGeom prst="rect">
            <a:avLst/>
          </a:prstGeom>
          <a:ln>
            <a:noFill/>
          </a:ln>
        </p:spPr>
      </p:pic>
      <p:sp>
        <p:nvSpPr>
          <p:cNvPr id="217" name="CustomShape 5"/>
          <p:cNvSpPr/>
          <p:nvPr/>
        </p:nvSpPr>
        <p:spPr>
          <a:xfrm>
            <a:off x="3096000" y="6696000"/>
            <a:ext cx="1152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6"/>
          <p:cNvSpPr/>
          <p:nvPr/>
        </p:nvSpPr>
        <p:spPr>
          <a:xfrm>
            <a:off x="5904000" y="3600000"/>
            <a:ext cx="1152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9" name="" descr=""/>
          <p:cNvPicPr/>
          <p:nvPr/>
        </p:nvPicPr>
        <p:blipFill>
          <a:blip r:embed="rId4"/>
          <a:stretch/>
        </p:blipFill>
        <p:spPr>
          <a:xfrm>
            <a:off x="6300360" y="5040000"/>
            <a:ext cx="3419640" cy="1728000"/>
          </a:xfrm>
          <a:prstGeom prst="rect">
            <a:avLst/>
          </a:prstGeom>
          <a:ln>
            <a:noFill/>
          </a:ln>
        </p:spPr>
      </p:pic>
      <p:sp>
        <p:nvSpPr>
          <p:cNvPr id="220" name="CustomShape 7"/>
          <p:cNvSpPr/>
          <p:nvPr/>
        </p:nvSpPr>
        <p:spPr>
          <a:xfrm>
            <a:off x="6120000" y="5616000"/>
            <a:ext cx="3672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TextShape 8"/>
          <p:cNvSpPr txBox="1"/>
          <p:nvPr/>
        </p:nvSpPr>
        <p:spPr>
          <a:xfrm>
            <a:off x="5400360" y="605124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 retour sur Umap connecté au compte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une carte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2" name="TextShape 9"/>
          <p:cNvSpPr txBox="1"/>
          <p:nvPr/>
        </p:nvSpPr>
        <p:spPr>
          <a:xfrm>
            <a:off x="432360" y="1980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Inscription sur Openstreetmap.org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" descr=""/>
          <p:cNvPicPr/>
          <p:nvPr/>
        </p:nvPicPr>
        <p:blipFill>
          <a:blip r:embed="rId1"/>
          <a:stretch/>
        </p:blipFill>
        <p:spPr>
          <a:xfrm>
            <a:off x="-105120" y="1412640"/>
            <a:ext cx="10203480" cy="5976360"/>
          </a:xfrm>
          <a:prstGeom prst="rect">
            <a:avLst/>
          </a:prstGeom>
          <a:ln>
            <a:noFill/>
          </a:ln>
        </p:spPr>
      </p:pic>
      <p:sp>
        <p:nvSpPr>
          <p:cNvPr id="224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Configurer une carte Umap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9288000" y="5472000"/>
            <a:ext cx="8298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4"/>
          <p:cNvSpPr/>
          <p:nvPr/>
        </p:nvSpPr>
        <p:spPr>
          <a:xfrm>
            <a:off x="8748000" y="5940000"/>
            <a:ext cx="129600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TextShape 5"/>
          <p:cNvSpPr txBox="1"/>
          <p:nvPr/>
        </p:nvSpPr>
        <p:spPr>
          <a:xfrm>
            <a:off x="8352360" y="5940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Permissions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1632600" y="2333520"/>
            <a:ext cx="3695400" cy="3714480"/>
          </a:xfrm>
          <a:prstGeom prst="rect">
            <a:avLst/>
          </a:prstGeom>
          <a:ln>
            <a:noFill/>
          </a:ln>
        </p:spPr>
      </p:pic>
      <p:sp>
        <p:nvSpPr>
          <p:cNvPr id="230" name="CustomShape 6"/>
          <p:cNvSpPr/>
          <p:nvPr/>
        </p:nvSpPr>
        <p:spPr>
          <a:xfrm>
            <a:off x="1222200" y="5184000"/>
            <a:ext cx="3781800" cy="864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7"/>
          <p:cNvSpPr/>
          <p:nvPr/>
        </p:nvSpPr>
        <p:spPr>
          <a:xfrm>
            <a:off x="72000" y="6192000"/>
            <a:ext cx="482400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8"/>
          <p:cNvSpPr/>
          <p:nvPr/>
        </p:nvSpPr>
        <p:spPr>
          <a:xfrm>
            <a:off x="72000" y="6840000"/>
            <a:ext cx="835200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9"/>
          <p:cNvSpPr/>
          <p:nvPr/>
        </p:nvSpPr>
        <p:spPr>
          <a:xfrm>
            <a:off x="72000" y="7128000"/>
            <a:ext cx="504000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TextShape 10"/>
          <p:cNvSpPr txBox="1"/>
          <p:nvPr/>
        </p:nvSpPr>
        <p:spPr>
          <a:xfrm>
            <a:off x="-287640" y="619524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projet collaboratif avec plusieurs éditeurs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éditeurs doivent se créer un compte sur Umap et se connecter au moins une fois sur Umap pour étre retrouvé dans cette liste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-105120" y="1412640"/>
            <a:ext cx="10203480" cy="5976360"/>
          </a:xfrm>
          <a:prstGeom prst="rect">
            <a:avLst/>
          </a:prstGeom>
          <a:ln>
            <a:noFill/>
          </a:ln>
        </p:spPr>
      </p:pic>
      <p:sp>
        <p:nvSpPr>
          <p:cNvPr id="236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Configurer une carte Umap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9250200" y="4608000"/>
            <a:ext cx="8298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4"/>
          <p:cNvSpPr/>
          <p:nvPr/>
        </p:nvSpPr>
        <p:spPr>
          <a:xfrm>
            <a:off x="3384000" y="3672000"/>
            <a:ext cx="489600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TextShape 5"/>
          <p:cNvSpPr txBox="1"/>
          <p:nvPr/>
        </p:nvSpPr>
        <p:spPr>
          <a:xfrm>
            <a:off x="2952360" y="367524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Gestion des calques et paramétrage des formes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2"/>
          <a:srcRect l="0" t="0" r="0" b="10566"/>
          <a:stretch/>
        </p:blipFill>
        <p:spPr>
          <a:xfrm>
            <a:off x="593280" y="1413360"/>
            <a:ext cx="2502720" cy="5975640"/>
          </a:xfrm>
          <a:prstGeom prst="rect">
            <a:avLst/>
          </a:prstGeom>
          <a:ln>
            <a:noFill/>
          </a:ln>
        </p:spPr>
      </p:pic>
      <p:pic>
        <p:nvPicPr>
          <p:cNvPr id="242" name="" descr=""/>
          <p:cNvPicPr/>
          <p:nvPr/>
        </p:nvPicPr>
        <p:blipFill>
          <a:blip r:embed="rId3"/>
          <a:stretch/>
        </p:blipFill>
        <p:spPr>
          <a:xfrm>
            <a:off x="5616000" y="4284000"/>
            <a:ext cx="3666600" cy="1418760"/>
          </a:xfrm>
          <a:prstGeom prst="rect">
            <a:avLst/>
          </a:prstGeom>
          <a:ln>
            <a:noFill/>
          </a:ln>
        </p:spPr>
      </p:pic>
      <p:sp>
        <p:nvSpPr>
          <p:cNvPr id="243" name="CustomShape 6"/>
          <p:cNvSpPr/>
          <p:nvPr/>
        </p:nvSpPr>
        <p:spPr>
          <a:xfrm>
            <a:off x="6912000" y="4910760"/>
            <a:ext cx="1368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7"/>
          <p:cNvSpPr/>
          <p:nvPr/>
        </p:nvSpPr>
        <p:spPr>
          <a:xfrm>
            <a:off x="6048000" y="4334760"/>
            <a:ext cx="288000" cy="504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8"/>
          <p:cNvSpPr/>
          <p:nvPr/>
        </p:nvSpPr>
        <p:spPr>
          <a:xfrm>
            <a:off x="936000" y="4104000"/>
            <a:ext cx="1693800" cy="648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46" name="" descr=""/>
          <p:cNvPicPr/>
          <p:nvPr/>
        </p:nvPicPr>
        <p:blipFill>
          <a:blip r:embed="rId4"/>
          <a:stretch/>
        </p:blipFill>
        <p:spPr>
          <a:xfrm>
            <a:off x="3096000" y="4290840"/>
            <a:ext cx="2449800" cy="161316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Aménagements et itinéraires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504000" y="1368000"/>
            <a:ext cx="9071640" cy="540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Qu'est qu'une véloroute ?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itinéraire de moyenne longue distance pour les cyclistes qui doit être linéaire continu jalonné sûr et incitatif.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Peut être constitué :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Route partagé</a:t>
            </a:r>
            <a:r>
              <a:rPr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avec les automobilistes</a:t>
            </a:r>
            <a:endParaRPr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Piste</a:t>
            </a:r>
            <a:r>
              <a:rPr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ou </a:t>
            </a:r>
            <a:r>
              <a:rPr b="1"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bande</a:t>
            </a:r>
            <a:r>
              <a:rPr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cyclables</a:t>
            </a:r>
            <a:endParaRPr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Voie verte</a:t>
            </a:r>
            <a:r>
              <a:rPr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avec revêtement lisse ou en stabilisé  </a:t>
            </a:r>
            <a:endParaRPr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-105120" y="1412640"/>
            <a:ext cx="10203480" cy="5976360"/>
          </a:xfrm>
          <a:prstGeom prst="rect">
            <a:avLst/>
          </a:prstGeom>
          <a:ln>
            <a:noFill/>
          </a:ln>
        </p:spPr>
      </p:pic>
      <p:sp>
        <p:nvSpPr>
          <p:cNvPr id="248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Configurer une carte Umap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9268560" y="3348000"/>
            <a:ext cx="8298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4"/>
          <p:cNvSpPr/>
          <p:nvPr/>
        </p:nvSpPr>
        <p:spPr>
          <a:xfrm>
            <a:off x="6840000" y="3387240"/>
            <a:ext cx="2376000" cy="3567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TextShape 5"/>
          <p:cNvSpPr txBox="1"/>
          <p:nvPr/>
        </p:nvSpPr>
        <p:spPr>
          <a:xfrm>
            <a:off x="6480000" y="338724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Importer un itinéraire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3" name="CustomShape 6"/>
          <p:cNvSpPr/>
          <p:nvPr/>
        </p:nvSpPr>
        <p:spPr>
          <a:xfrm>
            <a:off x="610200" y="2808000"/>
            <a:ext cx="1045800" cy="576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4" name="" descr=""/>
          <p:cNvPicPr/>
          <p:nvPr/>
        </p:nvPicPr>
        <p:blipFill>
          <a:blip r:embed="rId2"/>
          <a:stretch/>
        </p:blipFill>
        <p:spPr>
          <a:xfrm>
            <a:off x="650160" y="2592000"/>
            <a:ext cx="3561840" cy="4505040"/>
          </a:xfrm>
          <a:prstGeom prst="rect">
            <a:avLst/>
          </a:prstGeom>
          <a:ln>
            <a:noFill/>
          </a:ln>
        </p:spPr>
      </p:pic>
      <p:sp>
        <p:nvSpPr>
          <p:cNvPr id="255" name="CustomShape 7"/>
          <p:cNvSpPr/>
          <p:nvPr/>
        </p:nvSpPr>
        <p:spPr>
          <a:xfrm>
            <a:off x="610200" y="2808360"/>
            <a:ext cx="1045800" cy="576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8"/>
          <p:cNvSpPr/>
          <p:nvPr/>
        </p:nvSpPr>
        <p:spPr>
          <a:xfrm>
            <a:off x="466200" y="5148000"/>
            <a:ext cx="10458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9"/>
          <p:cNvSpPr/>
          <p:nvPr/>
        </p:nvSpPr>
        <p:spPr>
          <a:xfrm>
            <a:off x="538200" y="5760000"/>
            <a:ext cx="14778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" descr=""/>
          <p:cNvPicPr/>
          <p:nvPr/>
        </p:nvPicPr>
        <p:blipFill>
          <a:blip r:embed="rId1"/>
          <a:stretch/>
        </p:blipFill>
        <p:spPr>
          <a:xfrm>
            <a:off x="360" y="1188000"/>
            <a:ext cx="10079640" cy="6492960"/>
          </a:xfrm>
          <a:prstGeom prst="rect">
            <a:avLst/>
          </a:prstGeom>
          <a:ln>
            <a:noFill/>
          </a:ln>
        </p:spPr>
      </p:pic>
      <p:sp>
        <p:nvSpPr>
          <p:cNvPr id="259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Configurer une carte Umap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0" name="TextShape 2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1" name="CustomShape 3"/>
          <p:cNvSpPr/>
          <p:nvPr/>
        </p:nvSpPr>
        <p:spPr>
          <a:xfrm>
            <a:off x="4896000" y="3636000"/>
            <a:ext cx="8298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4"/>
          <p:cNvSpPr/>
          <p:nvPr/>
        </p:nvSpPr>
        <p:spPr>
          <a:xfrm>
            <a:off x="3744000" y="3171240"/>
            <a:ext cx="2376000" cy="3567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5"/>
          <p:cNvSpPr/>
          <p:nvPr/>
        </p:nvSpPr>
        <p:spPr>
          <a:xfrm>
            <a:off x="3744000" y="3531240"/>
            <a:ext cx="1080000" cy="3567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TextShape 6"/>
          <p:cNvSpPr txBox="1"/>
          <p:nvPr/>
        </p:nvSpPr>
        <p:spPr>
          <a:xfrm>
            <a:off x="3384360" y="3243240"/>
            <a:ext cx="2807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Modifier ou supprimer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objet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5" name="CustomShape 7"/>
          <p:cNvSpPr/>
          <p:nvPr/>
        </p:nvSpPr>
        <p:spPr>
          <a:xfrm>
            <a:off x="3888000" y="4680000"/>
            <a:ext cx="469800" cy="288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8"/>
          <p:cNvSpPr/>
          <p:nvPr/>
        </p:nvSpPr>
        <p:spPr>
          <a:xfrm>
            <a:off x="6730200" y="2520000"/>
            <a:ext cx="1117800" cy="720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9"/>
          <p:cNvSpPr/>
          <p:nvPr/>
        </p:nvSpPr>
        <p:spPr>
          <a:xfrm>
            <a:off x="6694200" y="3132000"/>
            <a:ext cx="3277800" cy="1440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0" y="1152000"/>
            <a:ext cx="10079640" cy="6225120"/>
          </a:xfrm>
          <a:prstGeom prst="rect">
            <a:avLst/>
          </a:prstGeom>
          <a:ln>
            <a:noFill/>
          </a:ln>
        </p:spPr>
      </p:pic>
      <p:sp>
        <p:nvSpPr>
          <p:cNvPr id="269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Configurer une carte Umap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4896000" y="2592000"/>
            <a:ext cx="829800" cy="648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"/>
          <p:cNvSpPr/>
          <p:nvPr/>
        </p:nvSpPr>
        <p:spPr>
          <a:xfrm>
            <a:off x="6733800" y="1548000"/>
            <a:ext cx="154620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TextShape 4"/>
          <p:cNvSpPr txBox="1"/>
          <p:nvPr/>
        </p:nvSpPr>
        <p:spPr>
          <a:xfrm>
            <a:off x="6370560" y="1548000"/>
            <a:ext cx="2807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Créer un objet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3" name="CustomShape 5"/>
          <p:cNvSpPr/>
          <p:nvPr/>
        </p:nvSpPr>
        <p:spPr>
          <a:xfrm>
            <a:off x="6516000" y="1836000"/>
            <a:ext cx="1944000" cy="720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6"/>
          <p:cNvSpPr/>
          <p:nvPr/>
        </p:nvSpPr>
        <p:spPr>
          <a:xfrm>
            <a:off x="5904000" y="1562400"/>
            <a:ext cx="829800" cy="11736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-105120" y="1412640"/>
            <a:ext cx="10203480" cy="5976360"/>
          </a:xfrm>
          <a:prstGeom prst="rect">
            <a:avLst/>
          </a:prstGeom>
          <a:ln>
            <a:noFill/>
          </a:ln>
        </p:spPr>
      </p:pic>
      <p:sp>
        <p:nvSpPr>
          <p:cNvPr id="276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Configurer une carte Umap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7" name="TextShape 2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2"/>
          <a:stretch/>
        </p:blipFill>
        <p:spPr>
          <a:xfrm>
            <a:off x="6480000" y="4572000"/>
            <a:ext cx="3024000" cy="117000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6804000" y="4608000"/>
            <a:ext cx="288000" cy="504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"/>
          <p:cNvSpPr/>
          <p:nvPr/>
        </p:nvSpPr>
        <p:spPr>
          <a:xfrm>
            <a:off x="6517800" y="5400000"/>
            <a:ext cx="2914200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TextShape 5"/>
          <p:cNvSpPr txBox="1"/>
          <p:nvPr/>
        </p:nvSpPr>
        <p:spPr>
          <a:xfrm>
            <a:off x="6192360" y="5400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Mettre en forme le pop-up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82" name="" descr=""/>
          <p:cNvPicPr/>
          <p:nvPr/>
        </p:nvPicPr>
        <p:blipFill>
          <a:blip r:embed="rId3"/>
          <a:stretch/>
        </p:blipFill>
        <p:spPr>
          <a:xfrm>
            <a:off x="3636000" y="1917000"/>
            <a:ext cx="2759760" cy="5355000"/>
          </a:xfrm>
          <a:prstGeom prst="rect">
            <a:avLst/>
          </a:prstGeom>
          <a:ln>
            <a:noFill/>
          </a:ln>
        </p:spPr>
      </p:pic>
      <p:pic>
        <p:nvPicPr>
          <p:cNvPr id="283" name="" descr=""/>
          <p:cNvPicPr/>
          <p:nvPr/>
        </p:nvPicPr>
        <p:blipFill>
          <a:blip r:embed="rId4"/>
          <a:stretch/>
        </p:blipFill>
        <p:spPr>
          <a:xfrm>
            <a:off x="-108000" y="2052000"/>
            <a:ext cx="3801240" cy="2952000"/>
          </a:xfrm>
          <a:prstGeom prst="rect">
            <a:avLst/>
          </a:prstGeom>
          <a:ln>
            <a:noFill/>
          </a:ln>
        </p:spPr>
      </p:pic>
      <p:sp>
        <p:nvSpPr>
          <p:cNvPr id="284" name="CustomShape 6"/>
          <p:cNvSpPr/>
          <p:nvPr/>
        </p:nvSpPr>
        <p:spPr>
          <a:xfrm>
            <a:off x="9250200" y="4608000"/>
            <a:ext cx="8298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7"/>
          <p:cNvSpPr/>
          <p:nvPr/>
        </p:nvSpPr>
        <p:spPr>
          <a:xfrm>
            <a:off x="4320000" y="3312000"/>
            <a:ext cx="1440000" cy="432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8"/>
          <p:cNvSpPr/>
          <p:nvPr/>
        </p:nvSpPr>
        <p:spPr>
          <a:xfrm>
            <a:off x="3456000" y="4428000"/>
            <a:ext cx="2268000" cy="14040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" descr=""/>
          <p:cNvPicPr/>
          <p:nvPr/>
        </p:nvPicPr>
        <p:blipFill>
          <a:blip r:embed="rId1"/>
          <a:stretch/>
        </p:blipFill>
        <p:spPr>
          <a:xfrm>
            <a:off x="60120" y="658440"/>
            <a:ext cx="10079640" cy="4854240"/>
          </a:xfrm>
          <a:prstGeom prst="rect">
            <a:avLst/>
          </a:prstGeom>
          <a:ln>
            <a:noFill/>
          </a:ln>
        </p:spPr>
      </p:pic>
      <p:sp>
        <p:nvSpPr>
          <p:cNvPr id="288" name="TextShape 1"/>
          <p:cNvSpPr txBox="1"/>
          <p:nvPr/>
        </p:nvSpPr>
        <p:spPr>
          <a:xfrm>
            <a:off x="3168000" y="5845320"/>
            <a:ext cx="34999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https://droitauvelo.org/TousAVelo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2692080" y="5832000"/>
            <a:ext cx="5155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https://velotour.fr/valenciennes-parcours/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2"/>
          <a:stretch/>
        </p:blipFill>
        <p:spPr>
          <a:xfrm>
            <a:off x="432000" y="131400"/>
            <a:ext cx="8228160" cy="57006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1512000" y="5805720"/>
            <a:ext cx="676800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https://faitesduvelo-nantes.fr/parcours-de-la-fete-du-velo-2017/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2"/>
          <a:stretch/>
        </p:blipFill>
        <p:spPr>
          <a:xfrm>
            <a:off x="360" y="288000"/>
            <a:ext cx="10079640" cy="545112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Aménagements et itinéraires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Une section de véloroute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" name="TextShape 4"/>
          <p:cNvSpPr txBox="1"/>
          <p:nvPr/>
        </p:nvSpPr>
        <p:spPr>
          <a:xfrm>
            <a:off x="5688360" y="2235240"/>
            <a:ext cx="9071640" cy="2783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Panneau directionnel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&amp;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kilométrage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144000" y="1872000"/>
            <a:ext cx="4752000" cy="267264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2"/>
          <a:srcRect l="0" t="0" r="0" b="14"/>
          <a:stretch/>
        </p:blipFill>
        <p:spPr>
          <a:xfrm rot="5400000">
            <a:off x="2801160" y="4140000"/>
            <a:ext cx="3445560" cy="258372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Aménagements et itinéraires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Une voie verte avec revêtement lisse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293040" y="1947960"/>
            <a:ext cx="6618960" cy="4964040"/>
          </a:xfrm>
          <a:prstGeom prst="rect">
            <a:avLst/>
          </a:prstGeom>
          <a:ln>
            <a:noFill/>
          </a:ln>
        </p:spPr>
      </p:pic>
      <p:sp>
        <p:nvSpPr>
          <p:cNvPr id="140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TextShape 4"/>
          <p:cNvSpPr txBox="1"/>
          <p:nvPr/>
        </p:nvSpPr>
        <p:spPr>
          <a:xfrm>
            <a:off x="6696360" y="2235240"/>
            <a:ext cx="9071640" cy="5018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Type de vélo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VTC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VTT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Vélo de route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Vélo de rando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Vélo pliant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Aménagements et itinéraires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Une voie verte avec revêtement en stabilisé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TextShape 4"/>
          <p:cNvSpPr txBox="1"/>
          <p:nvPr/>
        </p:nvSpPr>
        <p:spPr>
          <a:xfrm>
            <a:off x="6696360" y="2235240"/>
            <a:ext cx="9071640" cy="5018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Type de vélo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VTC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VTT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sng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Vélo de route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Vélo de rando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sng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Vélo pliant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435960" y="2160000"/>
            <a:ext cx="6260400" cy="417528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Aménagements et itinéraires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réseau point nœud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rcRect l="6903" t="0" r="0" b="0"/>
          <a:stretch/>
        </p:blipFill>
        <p:spPr>
          <a:xfrm>
            <a:off x="0" y="2124000"/>
            <a:ext cx="6091560" cy="3240000"/>
          </a:xfrm>
          <a:prstGeom prst="rect">
            <a:avLst/>
          </a:prstGeom>
          <a:ln>
            <a:noFill/>
          </a:ln>
        </p:spPr>
      </p:pic>
      <p:sp>
        <p:nvSpPr>
          <p:cNvPr id="151" name="TextShape 4"/>
          <p:cNvSpPr txBox="1"/>
          <p:nvPr/>
        </p:nvSpPr>
        <p:spPr>
          <a:xfrm>
            <a:off x="5508720" y="2235600"/>
            <a:ext cx="4571280" cy="4246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Indications directionnelles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à chaque carrefours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Route à faible trafic et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aménagements cyclables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/!\En Wallonie : chemins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et routes pavées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Aménagements et itinéraires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504000" y="1368000"/>
            <a:ext cx="9071640" cy="129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Pistes cyclables                    Bandes cyclables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" name="TextShape 3"/>
          <p:cNvSpPr txBox="1"/>
          <p:nvPr/>
        </p:nvSpPr>
        <p:spPr>
          <a:xfrm>
            <a:off x="7416360" y="2448000"/>
            <a:ext cx="9071640" cy="5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 rot="10800000">
            <a:off x="4752000" y="5328000"/>
            <a:ext cx="4384440" cy="3288240"/>
          </a:xfrm>
          <a:prstGeom prst="rect">
            <a:avLst/>
          </a:prstGeom>
          <a:ln>
            <a:noFill/>
          </a:ln>
        </p:spPr>
      </p:pic>
      <p:sp>
        <p:nvSpPr>
          <p:cNvPr id="156" name="TextShape 4"/>
          <p:cNvSpPr txBox="1"/>
          <p:nvPr/>
        </p:nvSpPr>
        <p:spPr>
          <a:xfrm>
            <a:off x="360000" y="5328000"/>
            <a:ext cx="4464000" cy="300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Séparé de la chaussée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Unidirectionnelle ou bidirectionnelle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7" name="TextShape 5"/>
          <p:cNvSpPr txBox="1"/>
          <p:nvPr/>
        </p:nvSpPr>
        <p:spPr>
          <a:xfrm>
            <a:off x="4932000" y="5311080"/>
            <a:ext cx="4464000" cy="2536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 niveau de la chaussée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5112000" y="2016000"/>
            <a:ext cx="4393800" cy="329508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Cartothèque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504000" y="1768680"/>
            <a:ext cx="9071640" cy="548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Général : base Openstreetmap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Cyclosm : aménagements cyclables du monde entier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cyclosm.org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Waymarkedtrails : itinéraires cyclables du monde entier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https://cycling.waymarkedtrails.org/#route?id=3066472&amp;map=15!50.7308!2.9535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504000" y="302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Cartothèque</a:t>
            </a:r>
            <a:endParaRPr lang="fr-FR" sz="213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522000" y="1118160"/>
            <a:ext cx="9071640" cy="6349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France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Principales Euro-Véloroutes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1"/>
              </a:rPr>
              <a:t>https://www.velo-territoires.org/schemas-itineraires/schema-europeen-eurovelo/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https://en.eurovelo.com/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Véloroute et voie verte de France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https://sig.af3v.org/index.php/view/map/?repository=rep1&amp;project=veloroutes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Réseau Point Nœud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https://evasion.lenord.fr/pages/les-reseaux-points-noeuds-velo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5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Aménagements cyclables de la MEL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https://www.lillemetropole.fr/sites/default/files/2019-09/Carte%20MEL%20%C3%A0%20v%C3%A9lo%202019-2020.pdf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fr-FR" sz="35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Application>LibreOffice/5.0.6.3$Windows_x86 LibreOffice_project/490fc03b25318460cfc54456516ea2519c11d1aa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2019-09-02T12:05:14Z</dcterms:created>
  <dc:language>fr-FR</dc:language>
  <dcterms:modified xsi:type="dcterms:W3CDTF">2022-01-27T11:23:52Z</dcterms:modified>
  <cp:revision>15</cp:revision>
</cp:coreProperties>
</file>